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601200" cy="12801600" type="A3"/>
  <p:notesSz cx="6807200" cy="9939338"/>
  <p:defaultTextStyle>
    <a:defPPr>
      <a:defRPr lang="ja-JP"/>
    </a:defPPr>
    <a:lvl1pPr marL="0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22" autoAdjust="0"/>
  </p:normalViewPr>
  <p:slideViewPr>
    <p:cSldViewPr>
      <p:cViewPr varScale="1">
        <p:scale>
          <a:sx n="37" d="100"/>
          <a:sy n="37" d="100"/>
        </p:scale>
        <p:origin x="2634" y="8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29F7C-0A75-4307-A080-164F6CF5258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480000"/>
          </a:camera>
          <a:lightRig rig="threePt" dir="t"/>
        </a:scene3d>
      </dgm:spPr>
      <dgm:t>
        <a:bodyPr/>
        <a:lstStyle/>
        <a:p>
          <a:endParaRPr kumimoji="1" lang="ja-JP" altLang="en-US"/>
        </a:p>
      </dgm:t>
    </dgm:pt>
    <dgm:pt modelId="{0DD61989-F169-4CC6-95D8-7287C06539B4}">
      <dgm:prSet phldrT="[テキスト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風向き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D47DD95C-28AE-4DF6-ABD6-2FC0873AB723}" type="parTrans" cxnId="{61FAEE4B-1F96-4161-920D-3E1A001E823A}">
      <dgm:prSet/>
      <dgm:spPr/>
      <dgm:t>
        <a:bodyPr/>
        <a:lstStyle/>
        <a:p>
          <a:endParaRPr kumimoji="1" lang="ja-JP" altLang="en-US"/>
        </a:p>
      </dgm:t>
    </dgm:pt>
    <dgm:pt modelId="{2931CF34-6C3B-4472-84BB-5FFF81AE0DE3}" type="sibTrans" cxnId="{61FAEE4B-1F96-4161-920D-3E1A001E823A}">
      <dgm:prSet/>
      <dgm:spPr/>
      <dgm:t>
        <a:bodyPr/>
        <a:lstStyle/>
        <a:p>
          <a:endParaRPr kumimoji="1" lang="ja-JP" altLang="en-US"/>
        </a:p>
      </dgm:t>
    </dgm:pt>
    <dgm:pt modelId="{FDE9F141-7311-4F89-80F5-1334FDAFF0B4}">
      <dgm:prSet phldrT="[テキスト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離陸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BC209860-94ED-4622-A683-3CFC91C3AAD3}" type="parTrans" cxnId="{962EB4EA-E5FE-4BE1-8AA4-512EEFCB9015}">
      <dgm:prSet/>
      <dgm:spPr/>
      <dgm:t>
        <a:bodyPr/>
        <a:lstStyle/>
        <a:p>
          <a:endParaRPr kumimoji="1" lang="ja-JP" altLang="en-US"/>
        </a:p>
      </dgm:t>
    </dgm:pt>
    <dgm:pt modelId="{572467D0-F580-48F9-9FCC-DED6F538E2DC}" type="sibTrans" cxnId="{962EB4EA-E5FE-4BE1-8AA4-512EEFCB9015}">
      <dgm:prSet/>
      <dgm:spPr/>
      <dgm:t>
        <a:bodyPr/>
        <a:lstStyle/>
        <a:p>
          <a:endParaRPr kumimoji="1" lang="ja-JP" altLang="en-US"/>
        </a:p>
      </dgm:t>
    </dgm:pt>
    <dgm:pt modelId="{12DE4332-1F5C-4A8D-8CC6-9EDD8C211EA9}" type="pres">
      <dgm:prSet presAssocID="{5BB29F7C-0A75-4307-A080-164F6CF525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1048343-1329-46B4-BD2D-BF790180446A}" type="pres">
      <dgm:prSet presAssocID="{0DD61989-F169-4CC6-95D8-7287C06539B4}" presName="arrow" presStyleLbl="node1" presStyleIdx="0" presStyleCnt="2" custScaleX="103204" custScaleY="95114" custRadScaleRad="194490" custRadScaleInc="2506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1A86FC-A75A-4623-83B7-B523AE04451F}" type="pres">
      <dgm:prSet presAssocID="{FDE9F141-7311-4F89-80F5-1334FDAFF0B4}" presName="arrow" presStyleLbl="node1" presStyleIdx="1" presStyleCnt="2" custScaleX="83158" custScaleY="90291" custRadScaleRad="91146" custRadScaleInc="-662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1FAEE4B-1F96-4161-920D-3E1A001E823A}" srcId="{5BB29F7C-0A75-4307-A080-164F6CF5258E}" destId="{0DD61989-F169-4CC6-95D8-7287C06539B4}" srcOrd="0" destOrd="0" parTransId="{D47DD95C-28AE-4DF6-ABD6-2FC0873AB723}" sibTransId="{2931CF34-6C3B-4472-84BB-5FFF81AE0DE3}"/>
    <dgm:cxn modelId="{6F90FB0F-0E54-488B-8D70-18997648FA88}" type="presOf" srcId="{FDE9F141-7311-4F89-80F5-1334FDAFF0B4}" destId="{D41A86FC-A75A-4623-83B7-B523AE04451F}" srcOrd="0" destOrd="0" presId="urn:microsoft.com/office/officeart/2005/8/layout/arrow5"/>
    <dgm:cxn modelId="{962EB4EA-E5FE-4BE1-8AA4-512EEFCB9015}" srcId="{5BB29F7C-0A75-4307-A080-164F6CF5258E}" destId="{FDE9F141-7311-4F89-80F5-1334FDAFF0B4}" srcOrd="1" destOrd="0" parTransId="{BC209860-94ED-4622-A683-3CFC91C3AAD3}" sibTransId="{572467D0-F580-48F9-9FCC-DED6F538E2DC}"/>
    <dgm:cxn modelId="{3520CCEB-CB8D-48A8-AE19-679DEFF01BB6}" type="presOf" srcId="{5BB29F7C-0A75-4307-A080-164F6CF5258E}" destId="{12DE4332-1F5C-4A8D-8CC6-9EDD8C211EA9}" srcOrd="0" destOrd="0" presId="urn:microsoft.com/office/officeart/2005/8/layout/arrow5"/>
    <dgm:cxn modelId="{E6B8435C-B4E7-44C0-A9D2-6377C143EF48}" type="presOf" srcId="{0DD61989-F169-4CC6-95D8-7287C06539B4}" destId="{C1048343-1329-46B4-BD2D-BF790180446A}" srcOrd="0" destOrd="0" presId="urn:microsoft.com/office/officeart/2005/8/layout/arrow5"/>
    <dgm:cxn modelId="{1F480C79-508A-4A7E-8A2A-BDC43D8ADFA7}" type="presParOf" srcId="{12DE4332-1F5C-4A8D-8CC6-9EDD8C211EA9}" destId="{C1048343-1329-46B4-BD2D-BF790180446A}" srcOrd="0" destOrd="0" presId="urn:microsoft.com/office/officeart/2005/8/layout/arrow5"/>
    <dgm:cxn modelId="{22EFFDB7-658C-4F9E-BA82-9A02DF30974E}" type="presParOf" srcId="{12DE4332-1F5C-4A8D-8CC6-9EDD8C211EA9}" destId="{D41A86FC-A75A-4623-83B7-B523AE04451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29F7C-0A75-4307-A080-164F6CF5258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480000"/>
          </a:camera>
          <a:lightRig rig="threePt" dir="t"/>
        </a:scene3d>
      </dgm:spPr>
      <dgm:t>
        <a:bodyPr/>
        <a:lstStyle/>
        <a:p>
          <a:endParaRPr kumimoji="1" lang="ja-JP" altLang="en-US"/>
        </a:p>
      </dgm:t>
    </dgm:pt>
    <dgm:pt modelId="{0DD61989-F169-4CC6-95D8-7287C06539B4}">
      <dgm:prSet phldrT="[テキスト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風向き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D47DD95C-28AE-4DF6-ABD6-2FC0873AB723}" type="parTrans" cxnId="{61FAEE4B-1F96-4161-920D-3E1A001E823A}">
      <dgm:prSet/>
      <dgm:spPr/>
      <dgm:t>
        <a:bodyPr/>
        <a:lstStyle/>
        <a:p>
          <a:endParaRPr kumimoji="1" lang="ja-JP" altLang="en-US"/>
        </a:p>
      </dgm:t>
    </dgm:pt>
    <dgm:pt modelId="{2931CF34-6C3B-4472-84BB-5FFF81AE0DE3}" type="sibTrans" cxnId="{61FAEE4B-1F96-4161-920D-3E1A001E823A}">
      <dgm:prSet/>
      <dgm:spPr/>
      <dgm:t>
        <a:bodyPr/>
        <a:lstStyle/>
        <a:p>
          <a:endParaRPr kumimoji="1" lang="ja-JP" altLang="en-US"/>
        </a:p>
      </dgm:t>
    </dgm:pt>
    <dgm:pt modelId="{FDE9F141-7311-4F89-80F5-1334FDAFF0B4}">
      <dgm:prSet phldrT="[テキスト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着陸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BC209860-94ED-4622-A683-3CFC91C3AAD3}" type="parTrans" cxnId="{962EB4EA-E5FE-4BE1-8AA4-512EEFCB9015}">
      <dgm:prSet/>
      <dgm:spPr/>
      <dgm:t>
        <a:bodyPr/>
        <a:lstStyle/>
        <a:p>
          <a:endParaRPr kumimoji="1" lang="ja-JP" altLang="en-US"/>
        </a:p>
      </dgm:t>
    </dgm:pt>
    <dgm:pt modelId="{572467D0-F580-48F9-9FCC-DED6F538E2DC}" type="sibTrans" cxnId="{962EB4EA-E5FE-4BE1-8AA4-512EEFCB9015}">
      <dgm:prSet/>
      <dgm:spPr/>
      <dgm:t>
        <a:bodyPr/>
        <a:lstStyle/>
        <a:p>
          <a:endParaRPr kumimoji="1" lang="ja-JP" altLang="en-US"/>
        </a:p>
      </dgm:t>
    </dgm:pt>
    <dgm:pt modelId="{12DE4332-1F5C-4A8D-8CC6-9EDD8C211EA9}" type="pres">
      <dgm:prSet presAssocID="{5BB29F7C-0A75-4307-A080-164F6CF525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1048343-1329-46B4-BD2D-BF790180446A}" type="pres">
      <dgm:prSet presAssocID="{0DD61989-F169-4CC6-95D8-7287C06539B4}" presName="arrow" presStyleLbl="node1" presStyleIdx="0" presStyleCnt="2" custScaleX="103204" custScaleY="95114" custRadScaleRad="194490" custRadScaleInc="2506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1A86FC-A75A-4623-83B7-B523AE04451F}" type="pres">
      <dgm:prSet presAssocID="{FDE9F141-7311-4F89-80F5-1334FDAFF0B4}" presName="arrow" presStyleLbl="node1" presStyleIdx="1" presStyleCnt="2" custScaleX="83158" custScaleY="90291" custRadScaleRad="91146" custRadScaleInc="-662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1FAEE4B-1F96-4161-920D-3E1A001E823A}" srcId="{5BB29F7C-0A75-4307-A080-164F6CF5258E}" destId="{0DD61989-F169-4CC6-95D8-7287C06539B4}" srcOrd="0" destOrd="0" parTransId="{D47DD95C-28AE-4DF6-ABD6-2FC0873AB723}" sibTransId="{2931CF34-6C3B-4472-84BB-5FFF81AE0DE3}"/>
    <dgm:cxn modelId="{E0ACDE8F-DB6F-4C0A-9823-E34FEDDFFBF8}" type="presOf" srcId="{0DD61989-F169-4CC6-95D8-7287C06539B4}" destId="{C1048343-1329-46B4-BD2D-BF790180446A}" srcOrd="0" destOrd="0" presId="urn:microsoft.com/office/officeart/2005/8/layout/arrow5"/>
    <dgm:cxn modelId="{16249888-F099-4217-99D2-CF7D6E118FE5}" type="presOf" srcId="{FDE9F141-7311-4F89-80F5-1334FDAFF0B4}" destId="{D41A86FC-A75A-4623-83B7-B523AE04451F}" srcOrd="0" destOrd="0" presId="urn:microsoft.com/office/officeart/2005/8/layout/arrow5"/>
    <dgm:cxn modelId="{440DE741-9DE6-4ACA-ABA4-9F5F11FD9B21}" type="presOf" srcId="{5BB29F7C-0A75-4307-A080-164F6CF5258E}" destId="{12DE4332-1F5C-4A8D-8CC6-9EDD8C211EA9}" srcOrd="0" destOrd="0" presId="urn:microsoft.com/office/officeart/2005/8/layout/arrow5"/>
    <dgm:cxn modelId="{962EB4EA-E5FE-4BE1-8AA4-512EEFCB9015}" srcId="{5BB29F7C-0A75-4307-A080-164F6CF5258E}" destId="{FDE9F141-7311-4F89-80F5-1334FDAFF0B4}" srcOrd="1" destOrd="0" parTransId="{BC209860-94ED-4622-A683-3CFC91C3AAD3}" sibTransId="{572467D0-F580-48F9-9FCC-DED6F538E2DC}"/>
    <dgm:cxn modelId="{358F100C-35EA-4612-8429-B2FB54C69629}" type="presParOf" srcId="{12DE4332-1F5C-4A8D-8CC6-9EDD8C211EA9}" destId="{C1048343-1329-46B4-BD2D-BF790180446A}" srcOrd="0" destOrd="0" presId="urn:microsoft.com/office/officeart/2005/8/layout/arrow5"/>
    <dgm:cxn modelId="{4E63855F-1F15-4E06-8E96-EEBD2B93B917}" type="presParOf" srcId="{12DE4332-1F5C-4A8D-8CC6-9EDD8C211EA9}" destId="{D41A86FC-A75A-4623-83B7-B523AE04451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48343-1329-46B4-BD2D-BF790180446A}">
      <dsp:nvSpPr>
        <dsp:cNvPr id="0" name=""/>
        <dsp:cNvSpPr/>
      </dsp:nvSpPr>
      <dsp:spPr>
        <a:xfrm rot="16200000">
          <a:off x="-36793" y="36793"/>
          <a:ext cx="938736" cy="865150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480000"/>
          </a:camera>
          <a:lightRig rig="threeP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300" kern="1200" dirty="0" smtClean="0">
              <a:solidFill>
                <a:schemeClr val="tx1"/>
              </a:solidFill>
            </a:rPr>
            <a:t>風向き</a:t>
          </a:r>
          <a:endParaRPr kumimoji="1" lang="ja-JP" altLang="en-US" sz="1300" kern="1200" dirty="0">
            <a:solidFill>
              <a:schemeClr val="tx1"/>
            </a:solidFill>
          </a:endParaRPr>
        </a:p>
      </dsp:txBody>
      <dsp:txXfrm rot="5400000">
        <a:off x="1" y="234683"/>
        <a:ext cx="713749" cy="469368"/>
      </dsp:txXfrm>
    </dsp:sp>
    <dsp:sp modelId="{D41A86FC-A75A-4623-83B7-B523AE04451F}">
      <dsp:nvSpPr>
        <dsp:cNvPr id="0" name=""/>
        <dsp:cNvSpPr/>
      </dsp:nvSpPr>
      <dsp:spPr>
        <a:xfrm rot="5400000">
          <a:off x="1032598" y="36369"/>
          <a:ext cx="756399" cy="821280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480000"/>
          </a:camera>
          <a:lightRig rig="threeP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300" kern="1200" dirty="0" smtClean="0">
              <a:solidFill>
                <a:schemeClr val="tx1"/>
              </a:solidFill>
            </a:rPr>
            <a:t>離陸</a:t>
          </a:r>
          <a:endParaRPr kumimoji="1" lang="ja-JP" altLang="en-US" sz="1300" kern="1200" dirty="0">
            <a:solidFill>
              <a:schemeClr val="tx1"/>
            </a:solidFill>
          </a:endParaRPr>
        </a:p>
      </dsp:txBody>
      <dsp:txXfrm rot="-5400000">
        <a:off x="1132528" y="257909"/>
        <a:ext cx="688910" cy="378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48343-1329-46B4-BD2D-BF790180446A}">
      <dsp:nvSpPr>
        <dsp:cNvPr id="0" name=""/>
        <dsp:cNvSpPr/>
      </dsp:nvSpPr>
      <dsp:spPr>
        <a:xfrm rot="16200000">
          <a:off x="-36793" y="36793"/>
          <a:ext cx="938736" cy="865150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480000"/>
          </a:camera>
          <a:lightRig rig="threeP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300" kern="1200" dirty="0" smtClean="0">
              <a:solidFill>
                <a:schemeClr val="tx1"/>
              </a:solidFill>
            </a:rPr>
            <a:t>風向き</a:t>
          </a:r>
          <a:endParaRPr kumimoji="1" lang="ja-JP" altLang="en-US" sz="1300" kern="1200" dirty="0">
            <a:solidFill>
              <a:schemeClr val="tx1"/>
            </a:solidFill>
          </a:endParaRPr>
        </a:p>
      </dsp:txBody>
      <dsp:txXfrm rot="5400000">
        <a:off x="1" y="234683"/>
        <a:ext cx="713749" cy="469368"/>
      </dsp:txXfrm>
    </dsp:sp>
    <dsp:sp modelId="{D41A86FC-A75A-4623-83B7-B523AE04451F}">
      <dsp:nvSpPr>
        <dsp:cNvPr id="0" name=""/>
        <dsp:cNvSpPr/>
      </dsp:nvSpPr>
      <dsp:spPr>
        <a:xfrm rot="5400000">
          <a:off x="1032598" y="36369"/>
          <a:ext cx="756399" cy="821280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480000"/>
          </a:camera>
          <a:lightRig rig="threeP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300" kern="1200" dirty="0" smtClean="0">
              <a:solidFill>
                <a:schemeClr val="tx1"/>
              </a:solidFill>
            </a:rPr>
            <a:t>着陸</a:t>
          </a:r>
          <a:endParaRPr kumimoji="1" lang="ja-JP" altLang="en-US" sz="1300" kern="1200" dirty="0">
            <a:solidFill>
              <a:schemeClr val="tx1"/>
            </a:solidFill>
          </a:endParaRPr>
        </a:p>
      </dsp:txBody>
      <dsp:txXfrm rot="-5400000">
        <a:off x="1132528" y="257909"/>
        <a:ext cx="688910" cy="378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6888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1"/>
            <a:ext cx="2950263" cy="496888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r">
              <a:defRPr sz="1200"/>
            </a:lvl1pPr>
          </a:lstStyle>
          <a:p>
            <a:fld id="{E415C3DC-3BAB-4FB8-B999-1BAA71F748C4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5"/>
            <a:ext cx="2950263" cy="496887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5"/>
            <a:ext cx="2950263" cy="496887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r">
              <a:defRPr sz="1200"/>
            </a:lvl1pPr>
          </a:lstStyle>
          <a:p>
            <a:fld id="{D5B3E566-BEA0-43DA-A412-27F93D5D9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078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6888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9" y="1"/>
            <a:ext cx="2950263" cy="496888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r">
              <a:defRPr sz="1200"/>
            </a:lvl1pPr>
          </a:lstStyle>
          <a:p>
            <a:fld id="{7F317975-5C0A-4398-BC47-1F36F58C9B61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55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3" tIns="45721" rIns="91443" bIns="457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197" y="4721227"/>
            <a:ext cx="5444807" cy="4471988"/>
          </a:xfrm>
          <a:prstGeom prst="rect">
            <a:avLst/>
          </a:prstGeom>
        </p:spPr>
        <p:txBody>
          <a:bodyPr vert="horz" lIns="91443" tIns="45721" rIns="91443" bIns="4572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5"/>
            <a:ext cx="2950263" cy="496887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9" y="9440865"/>
            <a:ext cx="2950263" cy="496887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r">
              <a:defRPr sz="1200"/>
            </a:lvl1pPr>
          </a:lstStyle>
          <a:p>
            <a:fld id="{4CE8DEC5-7D51-4692-A55B-03F037F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37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00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8DEC5-7D51-4692-A55B-03F037F3138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27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1" y="3976797"/>
            <a:ext cx="8161020" cy="274404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82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97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512667"/>
            <a:ext cx="2160271" cy="1092284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1" y="512667"/>
            <a:ext cx="6320791" cy="1092284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14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34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73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29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0062" y="2987049"/>
            <a:ext cx="4240531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80612" y="2987049"/>
            <a:ext cx="4240531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11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4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4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80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80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25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27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68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2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4" y="509702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2" y="2678862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61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8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9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30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987049"/>
            <a:ext cx="8641080" cy="8448464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865194"/>
            <a:ext cx="2240280" cy="681566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8770-1E02-46DC-8C20-2402A8D42686}" type="datetimeFigureOut">
              <a:rPr kumimoji="1" lang="ja-JP" altLang="en-US" smtClean="0"/>
              <a:t>2023/7/13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1" y="11865194"/>
            <a:ext cx="3040380" cy="681566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0" y="11865194"/>
            <a:ext cx="2240280" cy="681566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1C0BE-5040-492A-96B7-08C055858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23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006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03" indent="-480003" algn="l" defTabSz="1280006" rtl="0" eaLnBrk="1" latinLnBrk="0" hangingPunct="1">
        <a:spcBef>
          <a:spcPct val="20000"/>
        </a:spcBef>
        <a:buFont typeface="Arial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spcBef>
          <a:spcPct val="20000"/>
        </a:spcBef>
        <a:buFont typeface="Arial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spcBef>
          <a:spcPct val="20000"/>
        </a:spcBef>
        <a:buFont typeface="Arial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Data" Target="../diagrams/data1.xml"/><Relationship Id="rId18" Type="http://schemas.openxmlformats.org/officeDocument/2006/relationships/diagramData" Target="../diagrams/data2.xml"/><Relationship Id="rId3" Type="http://schemas.openxmlformats.org/officeDocument/2006/relationships/image" Target="../media/image1.png"/><Relationship Id="rId21" Type="http://schemas.openxmlformats.org/officeDocument/2006/relationships/diagramColors" Target="../diagrams/colors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.xml"/><Relationship Id="rId20" Type="http://schemas.openxmlformats.org/officeDocument/2006/relationships/diagramQuickStyle" Target="../diagrams/quickStyl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19" Type="http://schemas.openxmlformats.org/officeDocument/2006/relationships/diagramLayout" Target="../diagrams/layout2.xml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diagramLayout" Target="../diagrams/layout1.xml"/><Relationship Id="rId22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グループ化 69"/>
          <p:cNvGrpSpPr/>
          <p:nvPr/>
        </p:nvGrpSpPr>
        <p:grpSpPr>
          <a:xfrm>
            <a:off x="-130648" y="-108000"/>
            <a:ext cx="11700000" cy="12913952"/>
            <a:chOff x="-130648" y="-108000"/>
            <a:chExt cx="11700000" cy="12913952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88545" y="169952"/>
              <a:ext cx="9333911" cy="12495544"/>
              <a:chOff x="-50400" y="0"/>
              <a:chExt cx="9687600" cy="12999600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122400" y="0"/>
                <a:ext cx="9514800" cy="12881520"/>
                <a:chOff x="122400" y="0"/>
                <a:chExt cx="9514800" cy="12881520"/>
              </a:xfrm>
            </p:grpSpPr>
            <p:grpSp>
              <p:nvGrpSpPr>
                <p:cNvPr id="22" name="グループ化 21"/>
                <p:cNvGrpSpPr/>
                <p:nvPr/>
              </p:nvGrpSpPr>
              <p:grpSpPr>
                <a:xfrm>
                  <a:off x="219600" y="0"/>
                  <a:ext cx="9417600" cy="12881520"/>
                  <a:chOff x="219600" y="0"/>
                  <a:chExt cx="9417600" cy="12881520"/>
                </a:xfrm>
              </p:grpSpPr>
              <p:grpSp>
                <p:nvGrpSpPr>
                  <p:cNvPr id="21" name="グループ化 20"/>
                  <p:cNvGrpSpPr/>
                  <p:nvPr/>
                </p:nvGrpSpPr>
                <p:grpSpPr>
                  <a:xfrm>
                    <a:off x="277200" y="0"/>
                    <a:ext cx="9360000" cy="12881520"/>
                    <a:chOff x="277200" y="0"/>
                    <a:chExt cx="9360000" cy="12881520"/>
                  </a:xfrm>
                </p:grpSpPr>
                <p:grpSp>
                  <p:nvGrpSpPr>
                    <p:cNvPr id="20" name="グループ化 19"/>
                    <p:cNvGrpSpPr/>
                    <p:nvPr/>
                  </p:nvGrpSpPr>
                  <p:grpSpPr>
                    <a:xfrm>
                      <a:off x="345600" y="0"/>
                      <a:ext cx="9291600" cy="12881520"/>
                      <a:chOff x="345600" y="0"/>
                      <a:chExt cx="9291600" cy="12881520"/>
                    </a:xfrm>
                  </p:grpSpPr>
                  <p:grpSp>
                    <p:nvGrpSpPr>
                      <p:cNvPr id="14" name="グループ化 13"/>
                      <p:cNvGrpSpPr/>
                      <p:nvPr/>
                    </p:nvGrpSpPr>
                    <p:grpSpPr>
                      <a:xfrm>
                        <a:off x="4449600" y="0"/>
                        <a:ext cx="5187600" cy="12881520"/>
                        <a:chOff x="4449600" y="0"/>
                        <a:chExt cx="5187600" cy="12881520"/>
                      </a:xfrm>
                    </p:grpSpPr>
                    <p:grpSp>
                      <p:nvGrpSpPr>
                        <p:cNvPr id="12" name="グループ化 11"/>
                        <p:cNvGrpSpPr/>
                        <p:nvPr/>
                      </p:nvGrpSpPr>
                      <p:grpSpPr>
                        <a:xfrm>
                          <a:off x="4615200" y="0"/>
                          <a:ext cx="5022000" cy="10302299"/>
                          <a:chOff x="4615200" y="0"/>
                          <a:chExt cx="5022000" cy="10302299"/>
                        </a:xfrm>
                      </p:grpSpPr>
                      <p:grpSp>
                        <p:nvGrpSpPr>
                          <p:cNvPr id="10" name="グループ化 9"/>
                          <p:cNvGrpSpPr/>
                          <p:nvPr/>
                        </p:nvGrpSpPr>
                        <p:grpSpPr>
                          <a:xfrm>
                            <a:off x="4723201" y="0"/>
                            <a:ext cx="4913999" cy="7723006"/>
                            <a:chOff x="4723201" y="0"/>
                            <a:chExt cx="4913999" cy="7723006"/>
                          </a:xfrm>
                        </p:grpSpPr>
                        <p:pic>
                          <p:nvPicPr>
                            <p:cNvPr id="9" name="図 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37600" y="4957200"/>
                              <a:ext cx="4899600" cy="2765806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8" name="グループ化 7"/>
                            <p:cNvGrpSpPr/>
                            <p:nvPr/>
                          </p:nvGrpSpPr>
                          <p:grpSpPr>
                            <a:xfrm>
                              <a:off x="4723201" y="0"/>
                              <a:ext cx="4896000" cy="5268657"/>
                              <a:chOff x="4723201" y="0"/>
                              <a:chExt cx="4896000" cy="5268657"/>
                            </a:xfrm>
                          </p:grpSpPr>
                          <p:pic>
                            <p:nvPicPr>
                              <p:cNvPr id="6" name="図 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730824" y="0"/>
                                <a:ext cx="4872608" cy="275473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" name="図 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723201" y="2498400"/>
                                <a:ext cx="4896000" cy="277025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  <p:pic>
                        <p:nvPicPr>
                          <p:cNvPr id="11" name="図 1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615200" y="7516800"/>
                            <a:ext cx="4927018" cy="2785499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13" name="図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449600" y="10104030"/>
                          <a:ext cx="4926330" cy="2777490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15" name="図 14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5600" y="0"/>
                        <a:ext cx="4926330" cy="2739600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6" name="図 15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77200" y="2530800"/>
                      <a:ext cx="4926330" cy="276987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7" name="図 16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9600" y="5104800"/>
                    <a:ext cx="4928400" cy="27684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図 1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2400" y="7660800"/>
                  <a:ext cx="4933950" cy="2792730"/>
                </a:xfrm>
                <a:prstGeom prst="rect">
                  <a:avLst/>
                </a:prstGeom>
              </p:spPr>
            </p:pic>
          </p:grpSp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0400" y="10231200"/>
                <a:ext cx="4926330" cy="2768400"/>
              </a:xfrm>
              <a:prstGeom prst="rect">
                <a:avLst/>
              </a:prstGeom>
            </p:spPr>
          </p:pic>
        </p:grpSp>
        <p:sp>
          <p:nvSpPr>
            <p:cNvPr id="43" name="正方形/長方形 42"/>
            <p:cNvSpPr/>
            <p:nvPr/>
          </p:nvSpPr>
          <p:spPr>
            <a:xfrm>
              <a:off x="493464" y="12521481"/>
              <a:ext cx="8712967" cy="2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-130648" y="-108000"/>
              <a:ext cx="11700000" cy="11700000"/>
              <a:chOff x="-216000" y="-108000"/>
              <a:chExt cx="11700000" cy="11700000"/>
            </a:xfrm>
          </p:grpSpPr>
          <p:sp>
            <p:nvSpPr>
              <p:cNvPr id="54" name="円/楕円 53"/>
              <p:cNvSpPr/>
              <p:nvPr/>
            </p:nvSpPr>
            <p:spPr>
              <a:xfrm>
                <a:off x="4464000" y="4572000"/>
                <a:ext cx="2340000" cy="2340000"/>
              </a:xfrm>
              <a:prstGeom prst="ellipse">
                <a:avLst/>
              </a:prstGeom>
              <a:noFill/>
              <a:ln w="31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3294000" y="3402000"/>
                <a:ext cx="4680000" cy="4680000"/>
              </a:xfrm>
              <a:prstGeom prst="ellipse">
                <a:avLst/>
              </a:prstGeom>
              <a:noFill/>
              <a:ln w="31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2124000" y="2232000"/>
                <a:ext cx="7020000" cy="7020000"/>
              </a:xfrm>
              <a:prstGeom prst="ellipse">
                <a:avLst/>
              </a:prstGeom>
              <a:noFill/>
              <a:ln w="31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954000" y="1062000"/>
                <a:ext cx="9360000" cy="9360000"/>
              </a:xfrm>
              <a:prstGeom prst="ellipse">
                <a:avLst/>
              </a:prstGeom>
              <a:noFill/>
              <a:ln w="31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-216000" y="-108000"/>
                <a:ext cx="11700000" cy="1170000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角丸四角形 46"/>
            <p:cNvSpPr/>
            <p:nvPr/>
          </p:nvSpPr>
          <p:spPr>
            <a:xfrm>
              <a:off x="3767312" y="4662000"/>
              <a:ext cx="3481560" cy="97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66FF">
                  <a:alpha val="30000"/>
                </a:srgbClr>
              </a:solidFill>
            </a:ln>
            <a:effectLst>
              <a:glow rad="127000">
                <a:srgbClr val="FF66FF">
                  <a:alpha val="30000"/>
                </a:srgbClr>
              </a:glow>
            </a:effectLst>
            <a:scene3d>
              <a:camera prst="orthographicFront">
                <a:rot lat="0" lon="0" rev="45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2856384" y="5626800"/>
              <a:ext cx="5202968" cy="1768490"/>
            </a:xfrm>
            <a:prstGeom prst="roundRect">
              <a:avLst>
                <a:gd name="adj" fmla="val 27193"/>
              </a:avLst>
            </a:prstGeom>
            <a:noFill/>
            <a:ln w="38100">
              <a:solidFill>
                <a:srgbClr val="FF0000">
                  <a:alpha val="20000"/>
                </a:srgbClr>
              </a:solidFill>
            </a:ln>
            <a:effectLst>
              <a:glow rad="444500">
                <a:srgbClr val="FF0000">
                  <a:alpha val="20000"/>
                </a:srgbClr>
              </a:glow>
            </a:effectLst>
            <a:scene3d>
              <a:camera prst="orthographicFront">
                <a:rot lat="0" lon="0" rev="45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角丸四角形 39"/>
            <p:cNvSpPr/>
            <p:nvPr/>
          </p:nvSpPr>
          <p:spPr>
            <a:xfrm>
              <a:off x="3767312" y="5626800"/>
              <a:ext cx="3553568" cy="9720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66FF">
                  <a:alpha val="30000"/>
                </a:srgbClr>
              </a:solidFill>
            </a:ln>
            <a:effectLst>
              <a:glow rad="127000">
                <a:srgbClr val="FF66FF">
                  <a:alpha val="30000"/>
                </a:srgbClr>
              </a:glow>
            </a:effectLst>
            <a:scene3d>
              <a:camera prst="orthographicFront">
                <a:rot lat="0" lon="0" rev="45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2424336" y="3736504"/>
              <a:ext cx="5400000" cy="1904696"/>
            </a:xfrm>
            <a:prstGeom prst="roundRect">
              <a:avLst>
                <a:gd name="adj" fmla="val 26688"/>
              </a:avLst>
            </a:prstGeom>
            <a:noFill/>
            <a:ln w="38100">
              <a:solidFill>
                <a:srgbClr val="FF0000">
                  <a:alpha val="20000"/>
                </a:srgbClr>
              </a:solidFill>
            </a:ln>
            <a:effectLst>
              <a:glow rad="444500">
                <a:srgbClr val="FF0000">
                  <a:alpha val="20000"/>
                </a:srgbClr>
              </a:glow>
            </a:effectLst>
            <a:scene3d>
              <a:camera prst="orthographicFront">
                <a:rot lat="0" lon="0" rev="45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/>
            <p:cNvCxnSpPr/>
            <p:nvPr/>
          </p:nvCxnSpPr>
          <p:spPr>
            <a:xfrm flipV="1">
              <a:off x="4470152" y="5583600"/>
              <a:ext cx="1944000" cy="108000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58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円/楕円 31"/>
            <p:cNvSpPr/>
            <p:nvPr/>
          </p:nvSpPr>
          <p:spPr>
            <a:xfrm>
              <a:off x="5737352" y="5760000"/>
              <a:ext cx="28800" cy="288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/>
            <p:cNvCxnSpPr/>
            <p:nvPr/>
          </p:nvCxnSpPr>
          <p:spPr>
            <a:xfrm flipV="1">
              <a:off x="5251352" y="5824800"/>
              <a:ext cx="900000" cy="108000"/>
            </a:xfrm>
            <a:prstGeom prst="line">
              <a:avLst/>
            </a:prstGeom>
            <a:ln w="28575">
              <a:solidFill>
                <a:schemeClr val="tx1"/>
              </a:solidFill>
            </a:ln>
            <a:scene3d>
              <a:camera prst="orthographicFront">
                <a:rot lat="0" lon="0" rev="1953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正方形/長方形 58"/>
            <p:cNvSpPr/>
            <p:nvPr/>
          </p:nvSpPr>
          <p:spPr>
            <a:xfrm>
              <a:off x="88544" y="-7912"/>
              <a:ext cx="9585879" cy="23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-130648" y="0"/>
              <a:ext cx="624113" cy="128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9134424" y="169952"/>
              <a:ext cx="540000" cy="126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835017" y="9425136"/>
            <a:ext cx="39980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696144" y="8734038"/>
            <a:ext cx="8231409" cy="3715436"/>
          </a:xfrm>
          <a:prstGeom prst="roundRect">
            <a:avLst>
              <a:gd name="adj" fmla="val 6414"/>
            </a:avLst>
          </a:prstGeom>
          <a:solidFill>
            <a:schemeClr val="lt1">
              <a:alpha val="7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b="1" u="sng" dirty="0" smtClean="0"/>
              <a:t>○空港及び場周経路における運航・離着陸訓練</a:t>
            </a:r>
            <a:endParaRPr kumimoji="1" lang="en-US" altLang="ja-JP" sz="1400" b="1" u="sng" dirty="0" smtClean="0"/>
          </a:p>
          <a:p>
            <a:r>
              <a:rPr lang="ja-JP" altLang="en-US" sz="1400" dirty="0"/>
              <a:t> 　▶</a:t>
            </a:r>
            <a:r>
              <a:rPr lang="ja-JP" altLang="en-US" sz="1400" dirty="0" smtClean="0"/>
              <a:t> 飛行機は原則風に向かって離着陸します。</a:t>
            </a:r>
            <a:r>
              <a:rPr lang="ja-JP" altLang="en-US" sz="1400" dirty="0"/>
              <a:t>（</a:t>
            </a:r>
            <a:r>
              <a:rPr lang="ja-JP" altLang="en-US" sz="1400" dirty="0" smtClean="0"/>
              <a:t>記載の方向は、</a:t>
            </a:r>
            <a:r>
              <a:rPr lang="ja-JP" altLang="en-US" sz="1400" u="sng" dirty="0" smtClean="0"/>
              <a:t>１年のうちの約８割である</a:t>
            </a:r>
            <a:r>
              <a:rPr lang="ja-JP" altLang="en-US" sz="1400" dirty="0"/>
              <a:t>山側からの</a:t>
            </a:r>
            <a:r>
              <a:rPr lang="ja-JP" altLang="en-US" sz="1400" dirty="0" smtClean="0"/>
              <a:t>風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 向き</a:t>
            </a:r>
            <a:r>
              <a:rPr lang="ja-JP" altLang="en-US" sz="1400" dirty="0"/>
              <a:t>の</a:t>
            </a:r>
            <a:r>
              <a:rPr lang="ja-JP" altLang="en-US" sz="1400" dirty="0" smtClean="0"/>
              <a:t>場合の離着陸の方向です。海側からの風向きの場合、離着陸の方向は、逆になります。）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 ▶ 場周経路は、</a:t>
            </a:r>
            <a:r>
              <a:rPr lang="ja-JP" altLang="en-US" sz="1400" u="sng" dirty="0" smtClean="0"/>
              <a:t>管制官が着陸する航空機の流れを整え、航空交通の安全を確保するため、空港毎に</a:t>
            </a:r>
            <a:endParaRPr lang="en-US" altLang="ja-JP" sz="1400" u="sng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 </a:t>
            </a:r>
            <a:r>
              <a:rPr lang="ja-JP" altLang="en-US" sz="1400" u="sng" dirty="0" smtClean="0"/>
              <a:t>滑走路周辺に設定されている飛行経路</a:t>
            </a:r>
            <a:r>
              <a:rPr lang="ja-JP" altLang="en-US" sz="1400" dirty="0" smtClean="0"/>
              <a:t>です。</a:t>
            </a:r>
            <a:endParaRPr lang="en-US" altLang="ja-JP" sz="1400" dirty="0" smtClean="0"/>
          </a:p>
          <a:p>
            <a:r>
              <a:rPr lang="ja-JP" altLang="en-US" sz="1400" dirty="0" smtClean="0"/>
              <a:t>　 ▶ 航空大学校の多発課程で必須である離着陸訓練は、仙台空港の通常場周経路を使用して行って</a:t>
            </a:r>
            <a:r>
              <a:rPr lang="ja-JP" altLang="en-US" sz="1400" dirty="0" err="1" smtClean="0"/>
              <a:t>い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 ます</a:t>
            </a:r>
            <a:r>
              <a:rPr lang="ja-JP" altLang="en-US" sz="1400" dirty="0"/>
              <a:t>が</a:t>
            </a:r>
            <a:r>
              <a:rPr lang="ja-JP" altLang="en-US" sz="1400" dirty="0" smtClean="0"/>
              <a:t>、低高度場</a:t>
            </a:r>
            <a:r>
              <a:rPr lang="ja-JP" altLang="en-US" sz="1400" dirty="0"/>
              <a:t>周経路を使用する</a:t>
            </a:r>
            <a:r>
              <a:rPr lang="ja-JP" altLang="en-US" sz="1400" dirty="0" smtClean="0"/>
              <a:t>訓練</a:t>
            </a:r>
            <a:r>
              <a:rPr lang="ja-JP" altLang="en-US" sz="1400" dirty="0"/>
              <a:t>も</a:t>
            </a:r>
            <a:r>
              <a:rPr lang="ja-JP" altLang="en-US" sz="1400" dirty="0" smtClean="0"/>
              <a:t>あります。</a:t>
            </a:r>
            <a:endParaRPr lang="en-US" altLang="ja-JP" sz="1400" dirty="0" smtClean="0"/>
          </a:p>
          <a:p>
            <a:r>
              <a:rPr kumimoji="1" lang="ja-JP" altLang="en-US" sz="1400" dirty="0"/>
              <a:t>　</a:t>
            </a:r>
            <a:r>
              <a:rPr kumimoji="1" lang="ja-JP" altLang="en-US" sz="1400" dirty="0" smtClean="0"/>
              <a:t> ▶ 離着陸訓練を行う場合は、場周経路を周回しますが、空港に出発機や着陸機がある場合、その間隔</a:t>
            </a:r>
            <a:endParaRPr kumimoji="1"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 を</a:t>
            </a:r>
            <a:r>
              <a:rPr kumimoji="1" lang="ja-JP" altLang="en-US" sz="1400" dirty="0" smtClean="0"/>
              <a:t>調整するために、管制官の指示により場周経路を外側に周回して待機します。</a:t>
            </a:r>
            <a:endParaRPr lang="en-US" altLang="ja-JP" sz="1400" dirty="0"/>
          </a:p>
          <a:p>
            <a:r>
              <a:rPr lang="ja-JP" altLang="en-US" sz="1400" dirty="0" smtClean="0"/>
              <a:t>　　 </a:t>
            </a:r>
            <a:r>
              <a:rPr lang="ja-JP" altLang="en-US" sz="1400" i="1" u="sng" dirty="0" smtClean="0"/>
              <a:t>なお</a:t>
            </a:r>
            <a:r>
              <a:rPr lang="ja-JP" altLang="en-US" sz="1400" i="1" u="sng" dirty="0"/>
              <a:t>、記載の</a:t>
            </a:r>
            <a:r>
              <a:rPr lang="ja-JP" altLang="en-US" sz="1400" i="1" u="sng" dirty="0" smtClean="0"/>
              <a:t>経路線には幅</a:t>
            </a:r>
            <a:r>
              <a:rPr lang="ja-JP" altLang="en-US" sz="1400" i="1" u="sng" dirty="0"/>
              <a:t>が</a:t>
            </a:r>
            <a:r>
              <a:rPr lang="ja-JP" altLang="en-US" sz="1400" i="1" u="sng" dirty="0" smtClean="0"/>
              <a:t>あります。</a:t>
            </a:r>
            <a:endParaRPr lang="en-US" altLang="ja-JP" sz="1400" i="1" u="sng" dirty="0" smtClean="0"/>
          </a:p>
          <a:p>
            <a:endParaRPr lang="en-US" altLang="ja-JP" sz="900" i="1" u="sng" dirty="0"/>
          </a:p>
          <a:p>
            <a:r>
              <a:rPr lang="ja-JP" altLang="en-US" sz="1400" b="1" u="sng" dirty="0" smtClean="0"/>
              <a:t>○航空大学校における</a:t>
            </a:r>
            <a:r>
              <a:rPr kumimoji="1" lang="ja-JP" altLang="en-US" sz="1400" b="1" u="sng" dirty="0" smtClean="0"/>
              <a:t>騒音軽減のための取り組み</a:t>
            </a:r>
            <a:endParaRPr kumimoji="1" lang="en-US" altLang="ja-JP" sz="1400" b="1" u="sng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 ▶ 離着陸訓練は、原則として午前９時から午後５時までとし、午後０時から１時３０分までの間と土曜、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 日曜及び祝日の終日は行いません。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 ▶ 周辺を飛行する航空機との安全確認ができる場合は、</a:t>
            </a:r>
            <a:r>
              <a:rPr lang="ja-JP" altLang="en-US" sz="1400" u="sng" dirty="0" smtClean="0"/>
              <a:t>可能な限り市街地、住宅地上空を回避した</a:t>
            </a:r>
            <a:endParaRPr lang="en-US" altLang="ja-JP" sz="1400" u="sng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 </a:t>
            </a:r>
            <a:r>
              <a:rPr lang="ja-JP" altLang="en-US" sz="1400" u="sng" dirty="0" smtClean="0"/>
              <a:t>経路を飛行</a:t>
            </a:r>
            <a:r>
              <a:rPr lang="ja-JP" altLang="en-US" sz="1400" dirty="0" smtClean="0"/>
              <a:t>するよう努めています。</a:t>
            </a:r>
            <a:endParaRPr lang="en-US" altLang="ja-JP" sz="1400" dirty="0"/>
          </a:p>
          <a:p>
            <a:r>
              <a:rPr kumimoji="1" lang="ja-JP" altLang="en-US" sz="1400" dirty="0" smtClean="0"/>
              <a:t>　 ▶ </a:t>
            </a:r>
            <a:r>
              <a:rPr lang="ja-JP" altLang="en-US" sz="1400" dirty="0" smtClean="0"/>
              <a:t>上空での待機指示があった場合は、</a:t>
            </a:r>
            <a:r>
              <a:rPr lang="ja-JP" altLang="en-US" sz="1400" u="sng" dirty="0" smtClean="0"/>
              <a:t>大きく旋回するなど、騒音が集中しないよう</a:t>
            </a:r>
            <a:r>
              <a:rPr lang="ja-JP" altLang="en-US" sz="1400" dirty="0" smtClean="0"/>
              <a:t>努めています。</a:t>
            </a:r>
            <a:endParaRPr lang="en-US" altLang="ja-JP" sz="1400" dirty="0"/>
          </a:p>
        </p:txBody>
      </p:sp>
      <p:sp>
        <p:nvSpPr>
          <p:cNvPr id="51" name="正方形/長方形 50"/>
          <p:cNvSpPr/>
          <p:nvPr/>
        </p:nvSpPr>
        <p:spPr>
          <a:xfrm>
            <a:off x="2568352" y="328226"/>
            <a:ext cx="4680520" cy="45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仙台空港周辺飛行経路について</a:t>
            </a:r>
            <a:endParaRPr kumimoji="1" lang="ja-JP" altLang="en-US" sz="2000" b="1" dirty="0"/>
          </a:p>
        </p:txBody>
      </p:sp>
      <p:sp>
        <p:nvSpPr>
          <p:cNvPr id="4" name="円弧 3"/>
          <p:cNvSpPr/>
          <p:nvPr/>
        </p:nvSpPr>
        <p:spPr>
          <a:xfrm flipH="1" flipV="1">
            <a:off x="4287668" y="4572000"/>
            <a:ext cx="656948" cy="1188000"/>
          </a:xfrm>
          <a:prstGeom prst="arc">
            <a:avLst>
              <a:gd name="adj1" fmla="val 16313871"/>
              <a:gd name="adj2" fmla="val 4136039"/>
            </a:avLst>
          </a:prstGeom>
          <a:ln w="50800">
            <a:solidFill>
              <a:srgbClr val="FFFF00"/>
            </a:solidFill>
            <a:prstDash val="dash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弧 55"/>
          <p:cNvSpPr/>
          <p:nvPr/>
        </p:nvSpPr>
        <p:spPr>
          <a:xfrm flipH="1">
            <a:off x="4008512" y="5814039"/>
            <a:ext cx="872972" cy="1581251"/>
          </a:xfrm>
          <a:prstGeom prst="arc">
            <a:avLst>
              <a:gd name="adj1" fmla="val 16409910"/>
              <a:gd name="adj2" fmla="val 2862537"/>
            </a:avLst>
          </a:prstGeom>
          <a:ln w="50800">
            <a:solidFill>
              <a:srgbClr val="FFFF00"/>
            </a:solidFill>
            <a:prstDash val="dash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吹き出し 57"/>
          <p:cNvSpPr/>
          <p:nvPr/>
        </p:nvSpPr>
        <p:spPr>
          <a:xfrm>
            <a:off x="2209352" y="2301603"/>
            <a:ext cx="3492000" cy="602036"/>
          </a:xfrm>
          <a:prstGeom prst="wedgeRoundRectCallout">
            <a:avLst>
              <a:gd name="adj1" fmla="val 32099"/>
              <a:gd name="adj2" fmla="val 185165"/>
              <a:gd name="adj3" fmla="val 16667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通常場周経路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】</a:t>
            </a:r>
          </a:p>
          <a:p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</a:rPr>
              <a:t>航空大学校では、主に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多発課程の訓練で使用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　　</a:t>
            </a:r>
            <a:r>
              <a:rPr lang="ja-JP" altLang="en-US" sz="1100" dirty="0" smtClean="0">
                <a:solidFill>
                  <a:schemeClr val="tx1"/>
                </a:solidFill>
              </a:rPr>
              <a:t>　　高度 </a:t>
            </a:r>
            <a:r>
              <a:rPr lang="en-US" altLang="ja-JP" sz="1100" dirty="0" smtClean="0">
                <a:solidFill>
                  <a:schemeClr val="tx1"/>
                </a:solidFill>
              </a:rPr>
              <a:t>1000ft</a:t>
            </a:r>
            <a:r>
              <a:rPr lang="ja-JP" altLang="en-US" sz="1100" dirty="0" smtClean="0">
                <a:solidFill>
                  <a:schemeClr val="tx1"/>
                </a:solidFill>
              </a:rPr>
              <a:t>（約</a:t>
            </a:r>
            <a:r>
              <a:rPr lang="en-US" altLang="ja-JP" sz="1100" dirty="0" smtClean="0">
                <a:solidFill>
                  <a:schemeClr val="tx1"/>
                </a:solidFill>
              </a:rPr>
              <a:t>300m</a:t>
            </a:r>
            <a:r>
              <a:rPr lang="ja-JP" altLang="en-US" sz="1100" dirty="0" smtClean="0">
                <a:solidFill>
                  <a:schemeClr val="tx1"/>
                </a:solidFill>
              </a:rPr>
              <a:t>）</a:t>
            </a:r>
            <a:endParaRPr lang="en-US" altLang="ja-JP" sz="1100" dirty="0" smtClean="0">
              <a:solidFill>
                <a:schemeClr val="tx1"/>
              </a:solidFill>
            </a:endParaRPr>
          </a:p>
        </p:txBody>
      </p:sp>
      <p:sp>
        <p:nvSpPr>
          <p:cNvPr id="60" name="角丸四角形吹き出し 59"/>
          <p:cNvSpPr/>
          <p:nvPr/>
        </p:nvSpPr>
        <p:spPr>
          <a:xfrm>
            <a:off x="4465020" y="7912967"/>
            <a:ext cx="3339224" cy="735741"/>
          </a:xfrm>
          <a:prstGeom prst="wedgeRoundRectCallout">
            <a:avLst>
              <a:gd name="adj1" fmla="val 3636"/>
              <a:gd name="adj2" fmla="val -236384"/>
              <a:gd name="adj3" fmla="val 16667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低高度場周経路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】</a:t>
            </a: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　航空大学校では、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計器課程の訓練で使用する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lang="en-US" altLang="ja-JP" sz="1200" dirty="0">
                <a:solidFill>
                  <a:schemeClr val="tx1"/>
                </a:solidFill>
              </a:rPr>
              <a:t> 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 場合があります。</a:t>
            </a:r>
            <a:r>
              <a:rPr lang="ja-JP" altLang="en-US" sz="1100" dirty="0" smtClean="0">
                <a:solidFill>
                  <a:schemeClr val="tx1"/>
                </a:solidFill>
              </a:rPr>
              <a:t>　　　　高度 </a:t>
            </a:r>
            <a:r>
              <a:rPr lang="en-US" altLang="ja-JP" sz="1100" dirty="0" smtClean="0">
                <a:solidFill>
                  <a:schemeClr val="tx1"/>
                </a:solidFill>
              </a:rPr>
              <a:t>500ft</a:t>
            </a:r>
            <a:r>
              <a:rPr lang="ja-JP" altLang="en-US" sz="1100" dirty="0" smtClean="0">
                <a:solidFill>
                  <a:schemeClr val="tx1"/>
                </a:solidFill>
              </a:rPr>
              <a:t>（約</a:t>
            </a:r>
            <a:r>
              <a:rPr lang="en-US" altLang="ja-JP" sz="1100" dirty="0" smtClean="0">
                <a:solidFill>
                  <a:schemeClr val="tx1"/>
                </a:solidFill>
              </a:rPr>
              <a:t>150m</a:t>
            </a:r>
            <a:r>
              <a:rPr lang="ja-JP" altLang="en-US" sz="1100" dirty="0" smtClean="0">
                <a:solidFill>
                  <a:schemeClr val="tx1"/>
                </a:solidFill>
              </a:rPr>
              <a:t>）　　　　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0" name="角丸四角形吹き出し 99"/>
          <p:cNvSpPr/>
          <p:nvPr/>
        </p:nvSpPr>
        <p:spPr>
          <a:xfrm>
            <a:off x="577858" y="6955024"/>
            <a:ext cx="2350534" cy="1029952"/>
          </a:xfrm>
          <a:prstGeom prst="wedgeRoundRectCallout">
            <a:avLst>
              <a:gd name="adj1" fmla="val 94660"/>
              <a:gd name="adj2" fmla="val -94764"/>
              <a:gd name="adj3" fmla="val 16667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</a:rPr>
              <a:t>航空</a:t>
            </a:r>
            <a:r>
              <a:rPr lang="ja-JP" altLang="en-US" sz="1200" dirty="0" smtClean="0">
                <a:solidFill>
                  <a:schemeClr val="tx1"/>
                </a:solidFill>
              </a:rPr>
              <a:t>大学校では、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陸側への離陸の場合、騒音軽減のため、極力仙台東部道路の東側で旋回するよう努めています。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26" name="図表 25"/>
          <p:cNvGraphicFramePr/>
          <p:nvPr>
            <p:extLst>
              <p:ext uri="{D42A27DB-BD31-4B8C-83A1-F6EECF244321}">
                <p14:modId xmlns:p14="http://schemas.microsoft.com/office/powerpoint/2010/main" val="698020987"/>
              </p:ext>
            </p:extLst>
          </p:nvPr>
        </p:nvGraphicFramePr>
        <p:xfrm>
          <a:off x="1920280" y="5536704"/>
          <a:ext cx="1872208" cy="1075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52" name="図表 51"/>
          <p:cNvGraphicFramePr/>
          <p:nvPr>
            <p:extLst>
              <p:ext uri="{D42A27DB-BD31-4B8C-83A1-F6EECF244321}">
                <p14:modId xmlns:p14="http://schemas.microsoft.com/office/powerpoint/2010/main" val="3579565191"/>
              </p:ext>
            </p:extLst>
          </p:nvPr>
        </p:nvGraphicFramePr>
        <p:xfrm>
          <a:off x="7032848" y="4816624"/>
          <a:ext cx="1872208" cy="1075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1032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67</Words>
  <Application>Microsoft Office PowerPoint</Application>
  <PresentationFormat>A3 297x420 mm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pc003</dc:creator>
  <cp:lastModifiedBy>鈴木　優太郎</cp:lastModifiedBy>
  <cp:revision>102</cp:revision>
  <cp:lastPrinted>2014-03-10T05:09:41Z</cp:lastPrinted>
  <dcterms:created xsi:type="dcterms:W3CDTF">2013-02-01T08:17:47Z</dcterms:created>
  <dcterms:modified xsi:type="dcterms:W3CDTF">2023-07-13T07:07:36Z</dcterms:modified>
</cp:coreProperties>
</file>